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Merriweather"/>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erriweather-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Merriweather-bold.fntdata"/><Relationship Id="rId6" Type="http://schemas.openxmlformats.org/officeDocument/2006/relationships/slide" Target="slides/slide1.xml"/><Relationship Id="rId18" Type="http://schemas.openxmlformats.org/officeDocument/2006/relationships/font" Target="fonts/Merriweather-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2eb0834f7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2eb0834f7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eb0834f7b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eb0834f7b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2cb340532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2cb340532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cb340532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cb340532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2cb340532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2cb340532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2eb0834f7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2eb0834f7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2eb0834f7b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2eb0834f7b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svs.gsfc.nasa.gov/10145" TargetMode="External"/><Relationship Id="rId4" Type="http://schemas.openxmlformats.org/officeDocument/2006/relationships/image" Target="../media/image9.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hyperlink" Target="https://foothillastrosims.github.io/Spectroscopy-Demonstrat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oaktrust.library.tamu.edu/bitstream/handle/1969.1/ETD-TAMU-2009-05-808/Bradshaw_Approved_Thesis.pdf?sequence=2" TargetMode="External"/><Relationship Id="rId4" Type="http://schemas.openxmlformats.org/officeDocument/2006/relationships/hyperlink" Target="https://www.e-education.psu.edu/astro801/content/l4_p4.html" TargetMode="External"/><Relationship Id="rId5" Type="http://schemas.openxmlformats.org/officeDocument/2006/relationships/hyperlink" Target="https://www.astronomy.ohio-state.edu/pogge.1/Ast162/Unit1/bright.html#:~:text=Brightness%2DLuminosity%20Relationship%3A&amp;text=At%20a%20particular%20Luminosity%2C%20the,the%20square%20of%20the%20distance" TargetMode="External"/><Relationship Id="rId6" Type="http://schemas.openxmlformats.org/officeDocument/2006/relationships/hyperlink" Target="https://www.astronomy.ohio-state.edu/ryden.1/ast162_4/notes16.html" TargetMode="External"/><Relationship Id="rId7" Type="http://schemas.openxmlformats.org/officeDocument/2006/relationships/hyperlink" Target="https://www.astronomy.ohio-state.edu/ryden.1/ast162_2/notes7.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Modeling the Expanding Universe: </a:t>
            </a:r>
            <a:endParaRPr/>
          </a:p>
          <a:p>
            <a:pPr indent="0" lvl="0" marL="0" rtl="0" algn="l">
              <a:spcBef>
                <a:spcPts val="0"/>
              </a:spcBef>
              <a:spcAft>
                <a:spcPts val="0"/>
              </a:spcAft>
              <a:buNone/>
            </a:pPr>
            <a:r>
              <a:rPr i="1" lang="en"/>
              <a:t>Ideas for Grade 9 Earth and Space Science</a:t>
            </a:r>
            <a:endParaRPr i="1"/>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en"/>
              <a:t>Understanding the expansion of the universe is a hard concept for students. This session focuses on an activity which incorporates luminosity, pulsation frequencies and red shift to share how scientists use these to explore the expansion of the universe.</a:t>
            </a:r>
            <a:endParaRPr/>
          </a:p>
        </p:txBody>
      </p:sp>
      <p:sp>
        <p:nvSpPr>
          <p:cNvPr id="66" name="Google Shape;66;p13"/>
          <p:cNvSpPr txBox="1"/>
          <p:nvPr>
            <p:ph idx="1" type="subTitle"/>
          </p:nvPr>
        </p:nvSpPr>
        <p:spPr>
          <a:xfrm>
            <a:off x="311700" y="4358125"/>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Tasha Richardson, TDSB</a:t>
            </a:r>
            <a:endParaRPr/>
          </a:p>
          <a:p>
            <a:pPr indent="0" lvl="0" marL="0" rtl="0" algn="l">
              <a:spcBef>
                <a:spcPts val="0"/>
              </a:spcBef>
              <a:spcAft>
                <a:spcPts val="0"/>
              </a:spcAft>
              <a:buNone/>
            </a:pPr>
            <a:r>
              <a:rPr lang="en"/>
              <a:t>Peter Luca, TCDSB</a:t>
            </a:r>
            <a:endParaRPr/>
          </a:p>
        </p:txBody>
      </p:sp>
      <p:pic>
        <p:nvPicPr>
          <p:cNvPr id="67" name="Google Shape;67;p13"/>
          <p:cNvPicPr preferRelativeResize="0"/>
          <p:nvPr/>
        </p:nvPicPr>
        <p:blipFill>
          <a:blip r:embed="rId3">
            <a:alphaModFix/>
          </a:blip>
          <a:stretch>
            <a:fillRect/>
          </a:stretch>
        </p:blipFill>
        <p:spPr>
          <a:xfrm>
            <a:off x="4038025" y="2498339"/>
            <a:ext cx="2651760" cy="1770867"/>
          </a:xfrm>
          <a:prstGeom prst="rect">
            <a:avLst/>
          </a:prstGeom>
          <a:noFill/>
          <a:ln>
            <a:noFill/>
          </a:ln>
        </p:spPr>
      </p:pic>
      <p:sp>
        <p:nvSpPr>
          <p:cNvPr id="68" name="Google Shape;68;p13"/>
          <p:cNvSpPr txBox="1"/>
          <p:nvPr/>
        </p:nvSpPr>
        <p:spPr>
          <a:xfrm>
            <a:off x="4209300" y="4358125"/>
            <a:ext cx="23292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rgbClr val="CCCCCC"/>
                </a:solidFill>
                <a:latin typeface="Roboto"/>
                <a:ea typeface="Roboto"/>
                <a:cs typeface="Roboto"/>
                <a:sym typeface="Roboto"/>
              </a:rPr>
              <a:t>T. Richardson @ UofT, 2018</a:t>
            </a:r>
            <a:endParaRPr b="1" sz="1200">
              <a:solidFill>
                <a:srgbClr val="CCCCCC"/>
              </a:solidFill>
              <a:latin typeface="Roboto"/>
              <a:ea typeface="Roboto"/>
              <a:cs typeface="Roboto"/>
              <a:sym typeface="Roboto"/>
            </a:endParaRPr>
          </a:p>
        </p:txBody>
      </p:sp>
      <p:pic>
        <p:nvPicPr>
          <p:cNvPr id="69" name="Google Shape;69;p13"/>
          <p:cNvPicPr preferRelativeResize="0"/>
          <p:nvPr/>
        </p:nvPicPr>
        <p:blipFill>
          <a:blip r:embed="rId4">
            <a:alphaModFix/>
          </a:blip>
          <a:stretch>
            <a:fillRect/>
          </a:stretch>
        </p:blipFill>
        <p:spPr>
          <a:xfrm>
            <a:off x="6874518" y="1601400"/>
            <a:ext cx="1975561" cy="2651760"/>
          </a:xfrm>
          <a:prstGeom prst="rect">
            <a:avLst/>
          </a:prstGeom>
          <a:noFill/>
          <a:ln>
            <a:noFill/>
          </a:ln>
        </p:spPr>
      </p:pic>
      <p:sp>
        <p:nvSpPr>
          <p:cNvPr id="70" name="Google Shape;70;p13"/>
          <p:cNvSpPr txBox="1"/>
          <p:nvPr/>
        </p:nvSpPr>
        <p:spPr>
          <a:xfrm>
            <a:off x="6697700" y="4358125"/>
            <a:ext cx="23292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rgbClr val="CCCCCC"/>
                </a:solidFill>
                <a:latin typeface="Roboto"/>
                <a:ea typeface="Roboto"/>
                <a:cs typeface="Roboto"/>
                <a:sym typeface="Roboto"/>
              </a:rPr>
              <a:t>P. Luca </a:t>
            </a:r>
            <a:r>
              <a:rPr b="1" lang="en" sz="1200">
                <a:solidFill>
                  <a:srgbClr val="CCCCCC"/>
                </a:solidFill>
                <a:latin typeface="Roboto"/>
                <a:ea typeface="Roboto"/>
                <a:cs typeface="Roboto"/>
                <a:sym typeface="Roboto"/>
              </a:rPr>
              <a:t>@ OSC, 2022</a:t>
            </a:r>
            <a:endParaRPr b="1" sz="1200">
              <a:solidFill>
                <a:srgbClr val="CCCCCC"/>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Background Information for Teachers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25" y="2723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Part A Background: </a:t>
            </a:r>
            <a:endParaRPr/>
          </a:p>
          <a:p>
            <a:pPr indent="0" lvl="0" marL="0" rtl="0" algn="l">
              <a:spcBef>
                <a:spcPts val="0"/>
              </a:spcBef>
              <a:spcAft>
                <a:spcPts val="0"/>
              </a:spcAft>
              <a:buNone/>
            </a:pPr>
            <a:r>
              <a:rPr lang="en"/>
              <a:t>Relationship Luminosity &amp; Pulsation</a:t>
            </a:r>
            <a:endParaRPr/>
          </a:p>
        </p:txBody>
      </p:sp>
      <p:sp>
        <p:nvSpPr>
          <p:cNvPr id="81" name="Google Shape;81;p1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Why Do Some Stars Pulsate?</a:t>
            </a:r>
            <a:endParaRPr/>
          </a:p>
          <a:p>
            <a:pPr indent="0" lvl="0" marL="0" rtl="0" algn="l">
              <a:spcBef>
                <a:spcPts val="1200"/>
              </a:spcBef>
              <a:spcAft>
                <a:spcPts val="0"/>
              </a:spcAft>
              <a:buNone/>
            </a:pPr>
            <a:r>
              <a:rPr lang="en"/>
              <a:t>Some stars pulsate because of variations in the rate at which radiation escapes from the star. (Note: nuclear fusion in the core remains constant; so pulsation is not caused by radiation pressure from higher rates of fusion). Here are the steps involved in pulsating stars.</a:t>
            </a:r>
            <a:endParaRPr/>
          </a:p>
          <a:p>
            <a:pPr indent="-286385" lvl="0" marL="457200" rtl="0" algn="l">
              <a:spcBef>
                <a:spcPts val="1200"/>
              </a:spcBef>
              <a:spcAft>
                <a:spcPts val="0"/>
              </a:spcAft>
              <a:buSzPct val="100000"/>
              <a:buChar char="●"/>
            </a:pPr>
            <a:r>
              <a:rPr lang="en"/>
              <a:t>The outward pressure exceeds the inward pull of gravity  Star expands outwards</a:t>
            </a:r>
            <a:endParaRPr/>
          </a:p>
          <a:p>
            <a:pPr indent="-286385" lvl="0" marL="457200" rtl="0" algn="l">
              <a:spcBef>
                <a:spcPts val="0"/>
              </a:spcBef>
              <a:spcAft>
                <a:spcPts val="0"/>
              </a:spcAft>
              <a:buSzPct val="100000"/>
              <a:buChar char="●"/>
            </a:pPr>
            <a:r>
              <a:rPr lang="en"/>
              <a:t>Both outward pressure and inward pull of gravity decrease as star expands</a:t>
            </a:r>
            <a:endParaRPr/>
          </a:p>
          <a:p>
            <a:pPr indent="-286385" lvl="0" marL="457200" rtl="0" algn="l">
              <a:spcBef>
                <a:spcPts val="0"/>
              </a:spcBef>
              <a:spcAft>
                <a:spcPts val="0"/>
              </a:spcAft>
              <a:buSzPct val="100000"/>
              <a:buChar char="●"/>
            </a:pPr>
            <a:r>
              <a:rPr lang="en"/>
              <a:t>Hydrostatic equilibrium occurs when gravity = pressure. But star keeps expanding at this point due to inertia</a:t>
            </a:r>
            <a:endParaRPr/>
          </a:p>
          <a:p>
            <a:pPr indent="-286385" lvl="0" marL="457200" rtl="0" algn="l">
              <a:spcBef>
                <a:spcPts val="0"/>
              </a:spcBef>
              <a:spcAft>
                <a:spcPts val="0"/>
              </a:spcAft>
              <a:buSzPct val="100000"/>
              <a:buChar char="●"/>
            </a:pPr>
            <a:r>
              <a:rPr lang="en"/>
              <a:t>Eventually outer layer of star comes to a stop (because of gravity) and begins collapsing inwards</a:t>
            </a:r>
            <a:endParaRPr/>
          </a:p>
          <a:p>
            <a:pPr indent="-286385" lvl="0" marL="457200" rtl="0" algn="l">
              <a:spcBef>
                <a:spcPts val="0"/>
              </a:spcBef>
              <a:spcAft>
                <a:spcPts val="0"/>
              </a:spcAft>
              <a:buSzPct val="100000"/>
              <a:buChar char="●"/>
            </a:pPr>
            <a:r>
              <a:rPr lang="en"/>
              <a:t>Now gravity and pressure both begin to increase, but pressure increases at a greater rate than gravity</a:t>
            </a:r>
            <a:endParaRPr/>
          </a:p>
          <a:p>
            <a:pPr indent="-286385" lvl="0" marL="457200" rtl="0" algn="l">
              <a:spcBef>
                <a:spcPts val="0"/>
              </a:spcBef>
              <a:spcAft>
                <a:spcPts val="0"/>
              </a:spcAft>
              <a:buSzPct val="100000"/>
              <a:buChar char="●"/>
            </a:pPr>
            <a:r>
              <a:rPr lang="en"/>
              <a:t>The collapse slows down, and eventually stops</a:t>
            </a:r>
            <a:endParaRPr/>
          </a:p>
          <a:p>
            <a:pPr indent="-286385" lvl="0" marL="457200" rtl="0" algn="l">
              <a:spcBef>
                <a:spcPts val="0"/>
              </a:spcBef>
              <a:spcAft>
                <a:spcPts val="0"/>
              </a:spcAft>
              <a:buSzPct val="100000"/>
              <a:buChar char="●"/>
            </a:pPr>
            <a:r>
              <a:rPr lang="en"/>
              <a:t>Process repeats, cycle begins again.</a:t>
            </a:r>
            <a:endParaRPr/>
          </a:p>
        </p:txBody>
      </p:sp>
      <p:sp>
        <p:nvSpPr>
          <p:cNvPr id="82" name="Google Shape;82;p1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pressure  as a function of the star’s radius  is given by:</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Where:</a:t>
            </a:r>
            <a:endParaRPr/>
          </a:p>
          <a:p>
            <a:pPr indent="0" lvl="0" marL="0" rtl="0" algn="l">
              <a:spcBef>
                <a:spcPts val="1200"/>
              </a:spcBef>
              <a:spcAft>
                <a:spcPts val="0"/>
              </a:spcAft>
              <a:buNone/>
            </a:pPr>
            <a:r>
              <a:rPr lang="en"/>
              <a:t>𝝆 is the star’s density</a:t>
            </a:r>
            <a:endParaRPr/>
          </a:p>
          <a:p>
            <a:pPr indent="0" lvl="0" marL="0" rtl="0" algn="l">
              <a:spcBef>
                <a:spcPts val="1200"/>
              </a:spcBef>
              <a:spcAft>
                <a:spcPts val="0"/>
              </a:spcAft>
              <a:buNone/>
            </a:pPr>
            <a:r>
              <a:rPr lang="en"/>
              <a:t>G is the gravitational constant</a:t>
            </a:r>
            <a:endParaRPr/>
          </a:p>
          <a:p>
            <a:pPr indent="0" lvl="0" marL="0" rtl="0" algn="l">
              <a:spcBef>
                <a:spcPts val="1200"/>
              </a:spcBef>
              <a:spcAft>
                <a:spcPts val="1200"/>
              </a:spcAft>
              <a:buNone/>
            </a:pPr>
            <a:r>
              <a:rPr lang="en"/>
              <a:t>R is the star’s radius at equilibrium</a:t>
            </a:r>
            <a:endParaRPr/>
          </a:p>
        </p:txBody>
      </p:sp>
      <p:pic>
        <p:nvPicPr>
          <p:cNvPr id="83" name="Google Shape;83;p15"/>
          <p:cNvPicPr preferRelativeResize="0"/>
          <p:nvPr/>
        </p:nvPicPr>
        <p:blipFill>
          <a:blip r:embed="rId3">
            <a:alphaModFix/>
          </a:blip>
          <a:stretch>
            <a:fillRect/>
          </a:stretch>
        </p:blipFill>
        <p:spPr>
          <a:xfrm>
            <a:off x="5632200" y="2114550"/>
            <a:ext cx="2400300" cy="685800"/>
          </a:xfrm>
          <a:prstGeom prst="rect">
            <a:avLst/>
          </a:prstGeom>
          <a:noFill/>
          <a:ln>
            <a:noFill/>
          </a:ln>
        </p:spPr>
      </p:pic>
      <p:pic>
        <p:nvPicPr>
          <p:cNvPr id="84" name="Google Shape;84;p15"/>
          <p:cNvPicPr preferRelativeResize="0"/>
          <p:nvPr/>
        </p:nvPicPr>
        <p:blipFill>
          <a:blip r:embed="rId4">
            <a:alphaModFix/>
          </a:blip>
          <a:stretch>
            <a:fillRect/>
          </a:stretch>
        </p:blipFill>
        <p:spPr>
          <a:xfrm>
            <a:off x="9143996" y="1290058"/>
            <a:ext cx="3200100" cy="8944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311725" y="2723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Part A Background: </a:t>
            </a:r>
            <a:endParaRPr/>
          </a:p>
          <a:p>
            <a:pPr indent="0" lvl="0" marL="0" rtl="0" algn="l">
              <a:spcBef>
                <a:spcPts val="0"/>
              </a:spcBef>
              <a:spcAft>
                <a:spcPts val="0"/>
              </a:spcAft>
              <a:buNone/>
            </a:pPr>
            <a:r>
              <a:rPr lang="en"/>
              <a:t>Relationship Luminosity &amp; Pulsation</a:t>
            </a:r>
            <a:endParaRPr/>
          </a:p>
        </p:txBody>
      </p:sp>
      <p:sp>
        <p:nvSpPr>
          <p:cNvPr id="90" name="Google Shape;90;p16"/>
          <p:cNvSpPr txBox="1"/>
          <p:nvPr>
            <p:ph idx="1" type="body"/>
          </p:nvPr>
        </p:nvSpPr>
        <p:spPr>
          <a:xfrm>
            <a:off x="311700" y="1505700"/>
            <a:ext cx="3999900" cy="3076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Cepheids’ pulsation is the periodic expansion and contraction of the star, that we see as changes in brightness (From NASA </a:t>
            </a:r>
            <a:r>
              <a:rPr lang="en" u="sng">
                <a:solidFill>
                  <a:schemeClr val="hlink"/>
                </a:solidFill>
                <a:hlinkClick r:id="rId3"/>
              </a:rPr>
              <a:t>GMS: Cepheid Variable in Spiral Galaxy</a:t>
            </a:r>
            <a:r>
              <a:rPr lang="en"/>
              <a:t>). This happens as the gases within the cepheid build up and the pressure becomes larger than what the gravitational force can contain. The star periodically releases this pressure.</a:t>
            </a:r>
            <a:endParaRPr/>
          </a:p>
          <a:p>
            <a:pPr indent="0" lvl="0" marL="0" rtl="0" algn="l">
              <a:spcBef>
                <a:spcPts val="1200"/>
              </a:spcBef>
              <a:spcAft>
                <a:spcPts val="0"/>
              </a:spcAft>
              <a:buNone/>
            </a:pPr>
            <a:r>
              <a:rPr lang="en"/>
              <a:t>To find the relationship, we decided to do the math for the students and have them work with a linear graph. </a:t>
            </a:r>
            <a:endParaRPr/>
          </a:p>
          <a:p>
            <a:pPr indent="0" lvl="0" marL="0" rtl="0" algn="ctr">
              <a:spcBef>
                <a:spcPts val="1200"/>
              </a:spcBef>
              <a:spcAft>
                <a:spcPts val="0"/>
              </a:spcAft>
              <a:buNone/>
            </a:pPr>
            <a:r>
              <a:rPr b="1" lang="en"/>
              <a:t>Some terms</a:t>
            </a:r>
            <a:endParaRPr b="1"/>
          </a:p>
          <a:p>
            <a:pPr indent="0" lvl="0" marL="0" rtl="0" algn="l">
              <a:spcBef>
                <a:spcPts val="1200"/>
              </a:spcBef>
              <a:spcAft>
                <a:spcPts val="0"/>
              </a:spcAft>
              <a:buNone/>
            </a:pPr>
            <a:r>
              <a:rPr lang="en"/>
              <a:t>Absolute Magnitude: Brightness of a star measured at 10 parsecs.</a:t>
            </a:r>
            <a:endParaRPr/>
          </a:p>
          <a:p>
            <a:pPr indent="0" lvl="0" marL="0" rtl="0" algn="l">
              <a:spcBef>
                <a:spcPts val="1200"/>
              </a:spcBef>
              <a:spcAft>
                <a:spcPts val="1200"/>
              </a:spcAft>
              <a:buNone/>
            </a:pPr>
            <a:r>
              <a:rPr lang="en"/>
              <a:t>Luminosity: This is a measure of the energy radiated by an object. It is an absolute measure of radiant power; that is, its value is independent of an observer's distance from an object</a:t>
            </a:r>
            <a:endParaRPr/>
          </a:p>
        </p:txBody>
      </p:sp>
      <p:sp>
        <p:nvSpPr>
          <p:cNvPr id="91" name="Google Shape;91;p16"/>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u="sng"/>
              <a:t>Step 1: Calculate Absolute Magnitude from the Period of Pulsation</a:t>
            </a:r>
            <a:endParaRPr u="sng"/>
          </a:p>
          <a:p>
            <a:pPr indent="0" lvl="0" marL="0" rtl="0" algn="ctr">
              <a:spcBef>
                <a:spcPts val="1200"/>
              </a:spcBef>
              <a:spcAft>
                <a:spcPts val="0"/>
              </a:spcAft>
              <a:buNone/>
            </a:pPr>
            <a:r>
              <a:t/>
            </a:r>
            <a:endParaRPr/>
          </a:p>
          <a:p>
            <a:pPr indent="0" lvl="0" marL="0" rtl="0" algn="l">
              <a:spcBef>
                <a:spcPts val="1200"/>
              </a:spcBef>
              <a:spcAft>
                <a:spcPts val="0"/>
              </a:spcAft>
              <a:buNone/>
            </a:pPr>
            <a:r>
              <a:rPr lang="en"/>
              <a:t>Where P is the period of pulsation in days, M</a:t>
            </a:r>
            <a:r>
              <a:rPr baseline="-25000" lang="en"/>
              <a:t>v</a:t>
            </a:r>
            <a:r>
              <a:rPr lang="en"/>
              <a:t> is the absolute magnitude if viewed 10 parsec away. </a:t>
            </a:r>
            <a:endParaRPr/>
          </a:p>
          <a:p>
            <a:pPr indent="0" lvl="0" marL="0" rtl="0" algn="l">
              <a:spcBef>
                <a:spcPts val="1200"/>
              </a:spcBef>
              <a:spcAft>
                <a:spcPts val="0"/>
              </a:spcAft>
              <a:buNone/>
            </a:pPr>
            <a:r>
              <a:rPr lang="en" u="sng"/>
              <a:t>Step 2: Calculate Luminosity from Absolute Magnitude</a:t>
            </a:r>
            <a:endParaRPr u="sng"/>
          </a:p>
          <a:p>
            <a:pPr indent="0" lvl="0" marL="0" rtl="0" algn="ctr">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Where L</a:t>
            </a:r>
            <a:r>
              <a:rPr baseline="-25000" lang="en"/>
              <a:t>o</a:t>
            </a:r>
            <a:r>
              <a:rPr lang="en"/>
              <a:t> = 3.0128 x 10</a:t>
            </a:r>
            <a:r>
              <a:rPr baseline="30000" lang="en"/>
              <a:t>28</a:t>
            </a:r>
            <a:r>
              <a:rPr lang="en"/>
              <a:t> W (or the luminosity of the Sun)</a:t>
            </a:r>
            <a:endParaRPr/>
          </a:p>
        </p:txBody>
      </p:sp>
      <p:pic>
        <p:nvPicPr>
          <p:cNvPr id="92" name="Google Shape;92;p16"/>
          <p:cNvPicPr preferRelativeResize="0"/>
          <p:nvPr/>
        </p:nvPicPr>
        <p:blipFill>
          <a:blip r:embed="rId4">
            <a:alphaModFix/>
          </a:blip>
          <a:stretch>
            <a:fillRect/>
          </a:stretch>
        </p:blipFill>
        <p:spPr>
          <a:xfrm>
            <a:off x="5257800" y="2115225"/>
            <a:ext cx="2833775" cy="394800"/>
          </a:xfrm>
          <a:prstGeom prst="rect">
            <a:avLst/>
          </a:prstGeom>
          <a:noFill/>
          <a:ln>
            <a:noFill/>
          </a:ln>
        </p:spPr>
      </p:pic>
      <p:pic>
        <p:nvPicPr>
          <p:cNvPr id="93" name="Google Shape;93;p16"/>
          <p:cNvPicPr preferRelativeResize="0"/>
          <p:nvPr/>
        </p:nvPicPr>
        <p:blipFill>
          <a:blip r:embed="rId5">
            <a:alphaModFix/>
          </a:blip>
          <a:stretch>
            <a:fillRect/>
          </a:stretch>
        </p:blipFill>
        <p:spPr>
          <a:xfrm>
            <a:off x="5961900" y="3317150"/>
            <a:ext cx="1425586" cy="623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311725" y="2723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Part B Background: </a:t>
            </a:r>
            <a:endParaRPr/>
          </a:p>
          <a:p>
            <a:pPr indent="0" lvl="0" marL="0" rtl="0" algn="l">
              <a:spcBef>
                <a:spcPts val="0"/>
              </a:spcBef>
              <a:spcAft>
                <a:spcPts val="0"/>
              </a:spcAft>
              <a:buNone/>
            </a:pPr>
            <a:r>
              <a:rPr lang="en"/>
              <a:t>Relationship Distance &amp; Luminosity</a:t>
            </a:r>
            <a:endParaRPr/>
          </a:p>
        </p:txBody>
      </p:sp>
      <p:sp>
        <p:nvSpPr>
          <p:cNvPr id="99" name="Google Shape;99;p17"/>
          <p:cNvSpPr txBox="1"/>
          <p:nvPr>
            <p:ph idx="1" type="body"/>
          </p:nvPr>
        </p:nvSpPr>
        <p:spPr>
          <a:xfrm>
            <a:off x="311700" y="1505700"/>
            <a:ext cx="3999900" cy="30762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The Sun has a brightness of about 1370 W/m</a:t>
            </a:r>
            <a:r>
              <a:rPr baseline="30000" lang="en"/>
              <a:t>2</a:t>
            </a:r>
            <a:r>
              <a:rPr lang="en"/>
              <a:t>. </a:t>
            </a:r>
            <a:r>
              <a:rPr baseline="30000" lang="en"/>
              <a:t> </a:t>
            </a:r>
            <a:r>
              <a:rPr lang="en"/>
              <a:t>Sirius (a star located 8.611 ly away and a luminosity of about 25 times that of the sun) has an apparent brightness of 10</a:t>
            </a:r>
            <a:r>
              <a:rPr baseline="30000" lang="en"/>
              <a:t>-7</a:t>
            </a:r>
            <a:r>
              <a:rPr lang="en"/>
              <a:t> W/m</a:t>
            </a:r>
            <a:r>
              <a:rPr baseline="30000" lang="en"/>
              <a:t>2</a:t>
            </a:r>
            <a:r>
              <a:rPr lang="en"/>
              <a:t>. Distance greatly impacts how bright we see a star.</a:t>
            </a:r>
            <a:endParaRPr/>
          </a:p>
          <a:p>
            <a:pPr indent="0" lvl="0" marL="0" rtl="0" algn="l">
              <a:spcBef>
                <a:spcPts val="1200"/>
              </a:spcBef>
              <a:spcAft>
                <a:spcPts val="0"/>
              </a:spcAft>
              <a:buClr>
                <a:schemeClr val="dk1"/>
              </a:buClr>
              <a:buSzPct val="84615"/>
              <a:buFont typeface="Arial"/>
              <a:buNone/>
            </a:pPr>
            <a:r>
              <a:rPr lang="en"/>
              <a:t>Different stars have different brightnesses; many stars have the same apparent brightness (undistinguishable to the untrained observer). For the sake of simplicity for this exercise for grade 9 students, we used the brightness of Sirius for all calculations with the assumption that all of the stars appear equally bright.</a:t>
            </a:r>
            <a:endParaRPr/>
          </a:p>
          <a:p>
            <a:pPr indent="0" lvl="0" marL="0" rtl="0" algn="ctr">
              <a:spcBef>
                <a:spcPts val="1200"/>
              </a:spcBef>
              <a:spcAft>
                <a:spcPts val="0"/>
              </a:spcAft>
              <a:buNone/>
            </a:pPr>
            <a:r>
              <a:rPr b="1" lang="en"/>
              <a:t>Some Terms</a:t>
            </a:r>
            <a:endParaRPr b="1"/>
          </a:p>
          <a:p>
            <a:pPr indent="0" lvl="0" marL="0" rtl="0" algn="l">
              <a:spcBef>
                <a:spcPts val="1200"/>
              </a:spcBef>
              <a:spcAft>
                <a:spcPts val="1200"/>
              </a:spcAft>
              <a:buNone/>
            </a:pPr>
            <a:r>
              <a:rPr lang="en"/>
              <a:t>Brightness = the amount of power produced in a square metre; this is flux. </a:t>
            </a:r>
            <a:endParaRPr/>
          </a:p>
        </p:txBody>
      </p:sp>
      <p:sp>
        <p:nvSpPr>
          <p:cNvPr id="100" name="Google Shape;100;p17"/>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relationship between distance and luminosity is given by the equation:</a:t>
            </a:r>
            <a:endParaRPr/>
          </a:p>
          <a:p>
            <a:pPr indent="0" lvl="0" marL="0" rtl="0" algn="ctr">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Where d is the distance in metres, L is luminosity in W, and b is the brightness W/m</a:t>
            </a:r>
            <a:r>
              <a:rPr baseline="30000" lang="en"/>
              <a:t>2</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our problem we used a brightness of 1.0 x 10</a:t>
            </a:r>
            <a:r>
              <a:rPr baseline="30000" lang="en"/>
              <a:t>-15</a:t>
            </a:r>
            <a:r>
              <a:rPr lang="en"/>
              <a:t> W/m</a:t>
            </a:r>
            <a:r>
              <a:rPr baseline="30000" lang="en"/>
              <a:t>2</a:t>
            </a:r>
            <a:r>
              <a:rPr lang="en"/>
              <a:t>. This was intentional to provide numbers easy for students to use.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used queccawatts (10</a:t>
            </a:r>
            <a:r>
              <a:rPr baseline="30000" lang="en"/>
              <a:t>30</a:t>
            </a:r>
            <a:r>
              <a:rPr lang="en"/>
              <a:t> W) to facilitate extracting information from the graph for students.</a:t>
            </a:r>
            <a:endParaRPr/>
          </a:p>
        </p:txBody>
      </p:sp>
      <p:pic>
        <p:nvPicPr>
          <p:cNvPr id="101" name="Google Shape;101;p17"/>
          <p:cNvPicPr preferRelativeResize="0"/>
          <p:nvPr/>
        </p:nvPicPr>
        <p:blipFill>
          <a:blip r:embed="rId3">
            <a:alphaModFix/>
          </a:blip>
          <a:stretch>
            <a:fillRect/>
          </a:stretch>
        </p:blipFill>
        <p:spPr>
          <a:xfrm>
            <a:off x="6358500" y="2038100"/>
            <a:ext cx="995150" cy="471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11725" y="2723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Part C </a:t>
            </a:r>
            <a:r>
              <a:rPr lang="en"/>
              <a:t>Background: </a:t>
            </a:r>
            <a:endParaRPr/>
          </a:p>
          <a:p>
            <a:pPr indent="0" lvl="0" marL="0" rtl="0" algn="l">
              <a:spcBef>
                <a:spcPts val="0"/>
              </a:spcBef>
              <a:spcAft>
                <a:spcPts val="0"/>
              </a:spcAft>
              <a:buNone/>
            </a:pPr>
            <a:r>
              <a:rPr lang="en"/>
              <a:t>Relationship Expansion &amp; Redshift</a:t>
            </a:r>
            <a:endParaRPr/>
          </a:p>
        </p:txBody>
      </p:sp>
      <p:sp>
        <p:nvSpPr>
          <p:cNvPr id="107" name="Google Shape;107;p18"/>
          <p:cNvSpPr txBox="1"/>
          <p:nvPr>
            <p:ph idx="1" type="body"/>
          </p:nvPr>
        </p:nvSpPr>
        <p:spPr>
          <a:xfrm>
            <a:off x="311700" y="1505700"/>
            <a:ext cx="3999900" cy="2842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Similar to the Doppler Effect discussed in Grade 11 physics, a </a:t>
            </a:r>
            <a:r>
              <a:rPr lang="en"/>
              <a:t>redshift</a:t>
            </a:r>
            <a:r>
              <a:rPr lang="en"/>
              <a:t> in astronomy means that the light that we see appears more red than when it was originally released.For a star that emits light at a specific frequency, if it is moving away from us, its emission lines - though still with equal spacing - will appear towards the red end of the spectrum. The more they are shifted right, the faster they are moving away from us.  </a:t>
            </a:r>
            <a:endParaRPr/>
          </a:p>
          <a:p>
            <a:pPr indent="0" lvl="0" marL="0" rtl="0" algn="l">
              <a:spcBef>
                <a:spcPts val="1200"/>
              </a:spcBef>
              <a:spcAft>
                <a:spcPts val="1200"/>
              </a:spcAft>
              <a:buNone/>
            </a:pPr>
            <a:r>
              <a:rPr lang="en"/>
              <a:t>In this exercise, we show that the farther away the cepheid is from Earth, the faster it is moving away. This means the universe is expanding. </a:t>
            </a:r>
            <a:endParaRPr/>
          </a:p>
        </p:txBody>
      </p:sp>
      <p:sp>
        <p:nvSpPr>
          <p:cNvPr id="108" name="Google Shape;108;p18"/>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solidFill>
                  <a:srgbClr val="202124"/>
                </a:solidFill>
              </a:rPr>
              <a:t>The speed can be calculated using the relationship:</a:t>
            </a:r>
            <a:endParaRPr>
              <a:solidFill>
                <a:srgbClr val="202124"/>
              </a:solidFill>
            </a:endParaRPr>
          </a:p>
          <a:p>
            <a:pPr indent="0" lvl="0" marL="0" rtl="0" algn="ctr">
              <a:spcBef>
                <a:spcPts val="1200"/>
              </a:spcBef>
              <a:spcAft>
                <a:spcPts val="0"/>
              </a:spcAft>
              <a:buNone/>
            </a:pPr>
            <a:r>
              <a:rPr lang="en">
                <a:solidFill>
                  <a:srgbClr val="202124"/>
                </a:solidFill>
              </a:rPr>
              <a:t>v=c(Δ𝛌/</a:t>
            </a:r>
            <a:r>
              <a:rPr lang="en">
                <a:solidFill>
                  <a:srgbClr val="202124"/>
                </a:solidFill>
              </a:rPr>
              <a:t>𝛌)</a:t>
            </a:r>
            <a:endParaRPr>
              <a:solidFill>
                <a:srgbClr val="202124"/>
              </a:solidFill>
            </a:endParaRPr>
          </a:p>
          <a:p>
            <a:pPr indent="0" lvl="0" marL="0" rtl="0" algn="l">
              <a:spcBef>
                <a:spcPts val="1200"/>
              </a:spcBef>
              <a:spcAft>
                <a:spcPts val="0"/>
              </a:spcAft>
              <a:buNone/>
            </a:pPr>
            <a:r>
              <a:rPr lang="en">
                <a:solidFill>
                  <a:srgbClr val="202124"/>
                </a:solidFill>
              </a:rPr>
              <a:t>v is the speed of the cepheid measured in m/s, c is the speed of light (3.00 x 10</a:t>
            </a:r>
            <a:r>
              <a:rPr baseline="30000" lang="en">
                <a:solidFill>
                  <a:srgbClr val="202124"/>
                </a:solidFill>
              </a:rPr>
              <a:t>8</a:t>
            </a:r>
            <a:r>
              <a:rPr lang="en">
                <a:solidFill>
                  <a:srgbClr val="202124"/>
                </a:solidFill>
              </a:rPr>
              <a:t> m/s), Δλ is the change in the light in nanometres, and λ is the original light in nanometres. </a:t>
            </a:r>
            <a:endParaRPr>
              <a:solidFill>
                <a:srgbClr val="202124"/>
              </a:solidFill>
            </a:endParaRPr>
          </a:p>
          <a:p>
            <a:pPr indent="0" lvl="0" marL="0" rtl="0" algn="l">
              <a:spcBef>
                <a:spcPts val="1200"/>
              </a:spcBef>
              <a:spcAft>
                <a:spcPts val="0"/>
              </a:spcAft>
              <a:buNone/>
            </a:pPr>
            <a:r>
              <a:rPr lang="en">
                <a:solidFill>
                  <a:srgbClr val="202124"/>
                </a:solidFill>
              </a:rPr>
              <a:t>Within this exercise we have made sure to preserve the Hubble Constant </a:t>
            </a:r>
            <a:r>
              <a:rPr lang="en">
                <a:solidFill>
                  <a:srgbClr val="202124"/>
                </a:solidFill>
              </a:rPr>
              <a:t>(73.8 km/s/Mpc) in our calculations. The Hubble Constant is the currently agreed upon rate of expansion of the universe. </a:t>
            </a:r>
            <a:endParaRPr>
              <a:solidFill>
                <a:srgbClr val="202124"/>
              </a:solidFill>
            </a:endParaRPr>
          </a:p>
          <a:p>
            <a:pPr indent="0" lvl="0" marL="0" rtl="0" algn="ctr">
              <a:spcBef>
                <a:spcPts val="1200"/>
              </a:spcBef>
              <a:spcAft>
                <a:spcPts val="0"/>
              </a:spcAft>
              <a:buNone/>
            </a:pPr>
            <a:r>
              <a:rPr lang="en">
                <a:solidFill>
                  <a:srgbClr val="202124"/>
                </a:solidFill>
              </a:rPr>
              <a:t>v=H</a:t>
            </a:r>
            <a:r>
              <a:rPr baseline="-25000" lang="en">
                <a:solidFill>
                  <a:srgbClr val="202124"/>
                </a:solidFill>
              </a:rPr>
              <a:t>o</a:t>
            </a:r>
            <a:r>
              <a:rPr lang="en">
                <a:solidFill>
                  <a:srgbClr val="202124"/>
                </a:solidFill>
              </a:rPr>
              <a:t>d</a:t>
            </a:r>
            <a:endParaRPr>
              <a:solidFill>
                <a:srgbClr val="202124"/>
              </a:solidFill>
            </a:endParaRPr>
          </a:p>
          <a:p>
            <a:pPr indent="0" lvl="0" marL="0" rtl="0" algn="l">
              <a:spcBef>
                <a:spcPts val="1200"/>
              </a:spcBef>
              <a:spcAft>
                <a:spcPts val="1200"/>
              </a:spcAft>
              <a:buNone/>
            </a:pPr>
            <a:r>
              <a:rPr lang="en">
                <a:solidFill>
                  <a:srgbClr val="202124"/>
                </a:solidFill>
              </a:rPr>
              <a:t>Note: a parsec is a unit of distance equal to ~3.26 light years (3.086 × 10</a:t>
            </a:r>
            <a:r>
              <a:rPr baseline="30000" lang="en">
                <a:solidFill>
                  <a:srgbClr val="202124"/>
                </a:solidFill>
              </a:rPr>
              <a:t>13</a:t>
            </a:r>
            <a:r>
              <a:rPr lang="en">
                <a:solidFill>
                  <a:srgbClr val="202124"/>
                </a:solidFill>
              </a:rPr>
              <a:t> kilometers). One parsec corresponds to the distance at which the mean radius of the earth's orbit subtends an angle of one second of arc (there are 3600 seconds of arc in 1 degree).</a:t>
            </a:r>
            <a:endParaRPr>
              <a:solidFill>
                <a:srgbClr val="202124"/>
              </a:solidFill>
            </a:endParaRPr>
          </a:p>
        </p:txBody>
      </p:sp>
      <p:pic>
        <p:nvPicPr>
          <p:cNvPr id="109" name="Google Shape;109;p18"/>
          <p:cNvPicPr preferRelativeResize="0"/>
          <p:nvPr/>
        </p:nvPicPr>
        <p:blipFill>
          <a:blip r:embed="rId3">
            <a:alphaModFix/>
          </a:blip>
          <a:stretch>
            <a:fillRect/>
          </a:stretch>
        </p:blipFill>
        <p:spPr>
          <a:xfrm>
            <a:off x="74375" y="4429688"/>
            <a:ext cx="2240280" cy="482844"/>
          </a:xfrm>
          <a:prstGeom prst="rect">
            <a:avLst/>
          </a:prstGeom>
          <a:noFill/>
          <a:ln>
            <a:noFill/>
          </a:ln>
        </p:spPr>
      </p:pic>
      <p:pic>
        <p:nvPicPr>
          <p:cNvPr id="110" name="Google Shape;110;p18"/>
          <p:cNvPicPr preferRelativeResize="0"/>
          <p:nvPr/>
        </p:nvPicPr>
        <p:blipFill>
          <a:blip r:embed="rId4">
            <a:alphaModFix/>
          </a:blip>
          <a:stretch>
            <a:fillRect/>
          </a:stretch>
        </p:blipFill>
        <p:spPr>
          <a:xfrm>
            <a:off x="2512775" y="4248189"/>
            <a:ext cx="2240280" cy="506021"/>
          </a:xfrm>
          <a:prstGeom prst="rect">
            <a:avLst/>
          </a:prstGeom>
          <a:noFill/>
          <a:ln>
            <a:noFill/>
          </a:ln>
        </p:spPr>
      </p:pic>
      <p:pic>
        <p:nvPicPr>
          <p:cNvPr id="111" name="Google Shape;111;p18"/>
          <p:cNvPicPr preferRelativeResize="0"/>
          <p:nvPr/>
        </p:nvPicPr>
        <p:blipFill>
          <a:blip r:embed="rId4">
            <a:alphaModFix/>
          </a:blip>
          <a:stretch>
            <a:fillRect/>
          </a:stretch>
        </p:blipFill>
        <p:spPr>
          <a:xfrm>
            <a:off x="2512775" y="4629189"/>
            <a:ext cx="2240280" cy="506021"/>
          </a:xfrm>
          <a:prstGeom prst="rect">
            <a:avLst/>
          </a:prstGeom>
          <a:noFill/>
          <a:ln>
            <a:noFill/>
          </a:ln>
        </p:spPr>
      </p:pic>
      <p:cxnSp>
        <p:nvCxnSpPr>
          <p:cNvPr id="112" name="Google Shape;112;p18"/>
          <p:cNvCxnSpPr/>
          <p:nvPr/>
        </p:nvCxnSpPr>
        <p:spPr>
          <a:xfrm>
            <a:off x="31191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3" name="Google Shape;113;p18"/>
          <p:cNvCxnSpPr/>
          <p:nvPr/>
        </p:nvCxnSpPr>
        <p:spPr>
          <a:xfrm>
            <a:off x="30429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4" name="Google Shape;114;p18"/>
          <p:cNvCxnSpPr/>
          <p:nvPr/>
        </p:nvCxnSpPr>
        <p:spPr>
          <a:xfrm>
            <a:off x="28905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5" name="Google Shape;115;p18"/>
          <p:cNvCxnSpPr/>
          <p:nvPr/>
        </p:nvCxnSpPr>
        <p:spPr>
          <a:xfrm>
            <a:off x="27381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6" name="Google Shape;116;p18"/>
          <p:cNvCxnSpPr/>
          <p:nvPr/>
        </p:nvCxnSpPr>
        <p:spPr>
          <a:xfrm>
            <a:off x="37287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7" name="Google Shape;117;p18"/>
          <p:cNvCxnSpPr/>
          <p:nvPr/>
        </p:nvCxnSpPr>
        <p:spPr>
          <a:xfrm>
            <a:off x="4262100" y="4248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8" name="Google Shape;118;p18"/>
          <p:cNvCxnSpPr/>
          <p:nvPr/>
        </p:nvCxnSpPr>
        <p:spPr>
          <a:xfrm>
            <a:off x="3423900" y="4629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19" name="Google Shape;119;p18"/>
          <p:cNvCxnSpPr/>
          <p:nvPr/>
        </p:nvCxnSpPr>
        <p:spPr>
          <a:xfrm>
            <a:off x="3347700" y="4629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20" name="Google Shape;120;p18"/>
          <p:cNvCxnSpPr/>
          <p:nvPr/>
        </p:nvCxnSpPr>
        <p:spPr>
          <a:xfrm>
            <a:off x="3195300" y="4629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21" name="Google Shape;121;p18"/>
          <p:cNvCxnSpPr/>
          <p:nvPr/>
        </p:nvCxnSpPr>
        <p:spPr>
          <a:xfrm>
            <a:off x="3042900" y="4629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22" name="Google Shape;122;p18"/>
          <p:cNvCxnSpPr/>
          <p:nvPr/>
        </p:nvCxnSpPr>
        <p:spPr>
          <a:xfrm>
            <a:off x="4033500" y="4629200"/>
            <a:ext cx="0" cy="326100"/>
          </a:xfrm>
          <a:prstGeom prst="straightConnector1">
            <a:avLst/>
          </a:prstGeom>
          <a:noFill/>
          <a:ln cap="flat" cmpd="sng" w="19050">
            <a:solidFill>
              <a:schemeClr val="dk2"/>
            </a:solidFill>
            <a:prstDash val="solid"/>
            <a:round/>
            <a:headEnd len="med" w="med" type="none"/>
            <a:tailEnd len="med" w="med" type="none"/>
          </a:ln>
        </p:spPr>
      </p:cxnSp>
      <p:cxnSp>
        <p:nvCxnSpPr>
          <p:cNvPr id="123" name="Google Shape;123;p18"/>
          <p:cNvCxnSpPr/>
          <p:nvPr/>
        </p:nvCxnSpPr>
        <p:spPr>
          <a:xfrm>
            <a:off x="4566900" y="4629200"/>
            <a:ext cx="0" cy="326100"/>
          </a:xfrm>
          <a:prstGeom prst="straightConnector1">
            <a:avLst/>
          </a:prstGeom>
          <a:noFill/>
          <a:ln cap="flat" cmpd="sng" w="19050">
            <a:solidFill>
              <a:schemeClr val="dk2"/>
            </a:solidFill>
            <a:prstDash val="solid"/>
            <a:round/>
            <a:headEnd len="med" w="med" type="none"/>
            <a:tailEnd len="med" w="med" type="none"/>
          </a:ln>
        </p:spPr>
      </p:cxnSp>
      <p:sp>
        <p:nvSpPr>
          <p:cNvPr id="124" name="Google Shape;124;p18"/>
          <p:cNvSpPr txBox="1"/>
          <p:nvPr/>
        </p:nvSpPr>
        <p:spPr>
          <a:xfrm>
            <a:off x="3329975" y="4248575"/>
            <a:ext cx="1423200" cy="69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latin typeface="Roboto"/>
                <a:ea typeface="Roboto"/>
                <a:cs typeface="Roboto"/>
                <a:sym typeface="Roboto"/>
              </a:rPr>
              <a:t>←Blue shift</a:t>
            </a:r>
            <a:endParaRPr b="1" sz="1100">
              <a:latin typeface="Roboto"/>
              <a:ea typeface="Roboto"/>
              <a:cs typeface="Roboto"/>
              <a:sym typeface="Roboto"/>
            </a:endParaRPr>
          </a:p>
          <a:p>
            <a:pPr indent="0" lvl="0" marL="0" rtl="0" algn="l">
              <a:spcBef>
                <a:spcPts val="0"/>
              </a:spcBef>
              <a:spcAft>
                <a:spcPts val="0"/>
              </a:spcAft>
              <a:buNone/>
            </a:pPr>
            <a:r>
              <a:t/>
            </a:r>
            <a:endParaRPr b="1" sz="1100">
              <a:latin typeface="Roboto"/>
              <a:ea typeface="Roboto"/>
              <a:cs typeface="Roboto"/>
              <a:sym typeface="Roboto"/>
            </a:endParaRPr>
          </a:p>
          <a:p>
            <a:pPr indent="0" lvl="0" marL="0" rtl="0" algn="l">
              <a:spcBef>
                <a:spcPts val="0"/>
              </a:spcBef>
              <a:spcAft>
                <a:spcPts val="0"/>
              </a:spcAft>
              <a:buNone/>
            </a:pPr>
            <a:r>
              <a:rPr b="1" lang="en" sz="1100">
                <a:latin typeface="Roboto"/>
                <a:ea typeface="Roboto"/>
                <a:cs typeface="Roboto"/>
                <a:sym typeface="Roboto"/>
              </a:rPr>
              <a:t>→Red shift</a:t>
            </a:r>
            <a:endParaRPr b="1" sz="1000">
              <a:latin typeface="Roboto"/>
              <a:ea typeface="Roboto"/>
              <a:cs typeface="Roboto"/>
              <a:sym typeface="Roboto"/>
            </a:endParaRPr>
          </a:p>
        </p:txBody>
      </p:sp>
      <p:sp>
        <p:nvSpPr>
          <p:cNvPr id="125" name="Google Shape;125;p18"/>
          <p:cNvSpPr txBox="1"/>
          <p:nvPr/>
        </p:nvSpPr>
        <p:spPr>
          <a:xfrm>
            <a:off x="-34350" y="4857300"/>
            <a:ext cx="24876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Made with </a:t>
            </a:r>
            <a:r>
              <a:rPr lang="en" sz="1000" u="sng">
                <a:solidFill>
                  <a:schemeClr val="hlink"/>
                </a:solidFill>
                <a:latin typeface="Roboto"/>
                <a:ea typeface="Roboto"/>
                <a:cs typeface="Roboto"/>
                <a:sym typeface="Roboto"/>
                <a:hlinkClick r:id="rId5"/>
              </a:rPr>
              <a:t>Spectroscopy Demonstrator</a:t>
            </a:r>
            <a:r>
              <a:rPr lang="en" sz="1000">
                <a:latin typeface="Roboto"/>
                <a:ea typeface="Roboto"/>
                <a:cs typeface="Roboto"/>
                <a:sym typeface="Roboto"/>
              </a:rPr>
              <a:t> </a:t>
            </a:r>
            <a:endParaRPr sz="1000">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311725" y="2723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Part D Background:</a:t>
            </a:r>
            <a:endParaRPr/>
          </a:p>
          <a:p>
            <a:pPr indent="0" lvl="0" marL="0" rtl="0" algn="l">
              <a:spcBef>
                <a:spcPts val="0"/>
              </a:spcBef>
              <a:spcAft>
                <a:spcPts val="0"/>
              </a:spcAft>
              <a:buNone/>
            </a:pPr>
            <a:r>
              <a:rPr lang="en"/>
              <a:t>The Expansion of the Universe</a:t>
            </a:r>
            <a:endParaRPr/>
          </a:p>
        </p:txBody>
      </p:sp>
      <p:sp>
        <p:nvSpPr>
          <p:cNvPr id="131" name="Google Shape;131;p19"/>
          <p:cNvSpPr txBox="1"/>
          <p:nvPr>
            <p:ph idx="1" type="body"/>
          </p:nvPr>
        </p:nvSpPr>
        <p:spPr>
          <a:xfrm>
            <a:off x="311700" y="1505700"/>
            <a:ext cx="3999900" cy="3076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Graphing the recessional velocity versus the distance (in Mpc) will produce a linear relationship. The slope of this line will be the Hubble constant, currently determined to be 73.8 km/s/Mpc. </a:t>
            </a:r>
            <a:endParaRPr/>
          </a:p>
          <a:p>
            <a:pPr indent="0" lvl="0" marL="0" rtl="0" algn="l">
              <a:spcBef>
                <a:spcPts val="1200"/>
              </a:spcBef>
              <a:spcAft>
                <a:spcPts val="0"/>
              </a:spcAft>
              <a:buNone/>
            </a:pPr>
            <a:r>
              <a:rPr lang="en"/>
              <a:t>We have already done the </a:t>
            </a:r>
            <a:r>
              <a:rPr lang="en"/>
              <a:t>conversion</a:t>
            </a:r>
            <a:r>
              <a:rPr lang="en"/>
              <a:t> within this exercise. We used the following relationship:</a:t>
            </a:r>
            <a:endParaRPr/>
          </a:p>
          <a:p>
            <a:pPr indent="0" lvl="0" marL="0" rtl="0" algn="ctr">
              <a:spcBef>
                <a:spcPts val="1200"/>
              </a:spcBef>
              <a:spcAft>
                <a:spcPts val="0"/>
              </a:spcAft>
              <a:buNone/>
            </a:pPr>
            <a:r>
              <a:rPr lang="en"/>
              <a:t>1 pc = 3.26 ly = 3.086 x 10</a:t>
            </a:r>
            <a:r>
              <a:rPr baseline="30000" lang="en"/>
              <a:t>16</a:t>
            </a:r>
            <a:r>
              <a:rPr lang="en"/>
              <a:t> m</a:t>
            </a:r>
            <a:endParaRPr/>
          </a:p>
          <a:p>
            <a:pPr indent="0" lvl="0" marL="0" rtl="0" algn="l">
              <a:spcBef>
                <a:spcPts val="1200"/>
              </a:spcBef>
              <a:spcAft>
                <a:spcPts val="1200"/>
              </a:spcAft>
              <a:buNone/>
            </a:pPr>
            <a:r>
              <a:rPr lang="en"/>
              <a:t>Interestingly, 1 parsec is the distance at which the mean radius of the earth's orbit subtends an angle of one second of arc (there are 3600 seconds of arc in 1 degree).</a:t>
            </a:r>
            <a:endParaRPr/>
          </a:p>
        </p:txBody>
      </p:sp>
      <p:sp>
        <p:nvSpPr>
          <p:cNvPr id="132" name="Google Shape;132;p19"/>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Obviously, there are more factors to consider, such as cosmic dust that contributes to an additional shift in what we see from cepheids.</a:t>
            </a:r>
            <a:endParaRPr/>
          </a:p>
          <a:p>
            <a:pPr indent="0" lvl="0" marL="0" rtl="0" algn="l">
              <a:spcBef>
                <a:spcPts val="1200"/>
              </a:spcBef>
              <a:spcAft>
                <a:spcPts val="1200"/>
              </a:spcAft>
              <a:buNone/>
            </a:pPr>
            <a:r>
              <a:rPr lang="en"/>
              <a:t>Other methods include the use of Type Ia </a:t>
            </a:r>
            <a:r>
              <a:rPr lang="en"/>
              <a:t>Supernovae</a:t>
            </a: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0"/>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Resources</a:t>
            </a:r>
            <a:endParaRPr/>
          </a:p>
        </p:txBody>
      </p:sp>
      <p:sp>
        <p:nvSpPr>
          <p:cNvPr id="138" name="Google Shape;138;p20"/>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addition to our combined 45+ years of teaching physics, we have read, read, played, and read. We thank all of the people who supported this project!</a:t>
            </a:r>
            <a:endParaRPr/>
          </a:p>
          <a:p>
            <a:pPr indent="0" lvl="0" marL="0" rtl="0" algn="l">
              <a:spcBef>
                <a:spcPts val="1200"/>
              </a:spcBef>
              <a:spcAft>
                <a:spcPts val="1200"/>
              </a:spcAft>
              <a:buNone/>
            </a:pPr>
            <a:r>
              <a:rPr lang="en"/>
              <a:t>Some resources we consulted in preparation of this resource…</a:t>
            </a:r>
            <a:endParaRPr/>
          </a:p>
        </p:txBody>
      </p:sp>
      <p:sp>
        <p:nvSpPr>
          <p:cNvPr id="139" name="Google Shape;139;p20"/>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Bradshaw, A. (2009). Cepheid Variables in M33 and the Extragalactic Distance Scale. Texas A&amp;M University. </a:t>
            </a:r>
            <a:r>
              <a:rPr lang="en" u="sng">
                <a:solidFill>
                  <a:schemeClr val="accent5"/>
                </a:solidFill>
                <a:hlinkClick r:id="rId3">
                  <a:extLst>
                    <a:ext uri="{A12FA001-AC4F-418D-AE19-62706E023703}">
                      <ahyp:hlinkClr val="tx"/>
                    </a:ext>
                  </a:extLst>
                </a:hlinkClick>
              </a:rPr>
              <a:t>http://oaktrust.library.tamu.edu/bitstream/handle/1969.1/ETD-TAMU-2009-05-808/Bradshaw_Approved_Thesis.pdf?sequence=2</a:t>
            </a:r>
            <a:endParaRPr/>
          </a:p>
          <a:p>
            <a:pPr indent="0" lvl="0" marL="0" rtl="0" algn="l">
              <a:spcBef>
                <a:spcPts val="1200"/>
              </a:spcBef>
              <a:spcAft>
                <a:spcPts val="0"/>
              </a:spcAft>
              <a:buNone/>
            </a:pPr>
            <a:r>
              <a:rPr lang="en"/>
              <a:t>Kirshner, R.P.  (2002). The Extravagant Universe: Exploding Stars, Dark Energy, and the Accelerating Cosmos , Princeton U. Press, Princeton, N.J. ISBN 0-691-05862-8 </a:t>
            </a:r>
            <a:endParaRPr/>
          </a:p>
          <a:p>
            <a:pPr indent="0" lvl="0" marL="0" rtl="0" algn="l">
              <a:spcBef>
                <a:spcPts val="1200"/>
              </a:spcBef>
              <a:spcAft>
                <a:spcPts val="0"/>
              </a:spcAft>
              <a:buNone/>
            </a:pPr>
            <a:r>
              <a:rPr lang="en"/>
              <a:t>Palma, C. (2017).  Luminosity and Apparent Brightness. Lesson 4, Astronomy 801, Department of Astronomy and Astrophysics. The Pennsylvania State University. </a:t>
            </a:r>
            <a:r>
              <a:rPr lang="en" u="sng">
                <a:solidFill>
                  <a:schemeClr val="accent5"/>
                </a:solidFill>
                <a:hlinkClick r:id="rId4">
                  <a:extLst>
                    <a:ext uri="{A12FA001-AC4F-418D-AE19-62706E023703}">
                      <ahyp:hlinkClr val="tx"/>
                    </a:ext>
                  </a:extLst>
                </a:hlinkClick>
              </a:rPr>
              <a:t>https://www.e-education.psu.edu/astro801/content/l4_p4.html</a:t>
            </a:r>
            <a:r>
              <a:rPr lang="en"/>
              <a:t> </a:t>
            </a:r>
            <a:endParaRPr/>
          </a:p>
          <a:p>
            <a:pPr indent="0" lvl="0" marL="0" rtl="0" algn="l">
              <a:spcBef>
                <a:spcPts val="1200"/>
              </a:spcBef>
              <a:spcAft>
                <a:spcPts val="0"/>
              </a:spcAft>
              <a:buNone/>
            </a:pPr>
            <a:r>
              <a:rPr lang="en"/>
              <a:t>Pogge, R. (2006). Lecture 7: "Starlight, Starbright" Stellar Brightness. Astronomy 162, Ohio State University. </a:t>
            </a:r>
            <a:r>
              <a:rPr lang="en" u="sng">
                <a:solidFill>
                  <a:schemeClr val="accent5"/>
                </a:solidFill>
                <a:hlinkClick r:id="rId5">
                  <a:extLst>
                    <a:ext uri="{A12FA001-AC4F-418D-AE19-62706E023703}">
                      <ahyp:hlinkClr val="tx"/>
                    </a:ext>
                  </a:extLst>
                </a:hlinkClick>
              </a:rPr>
              <a:t>https://www.astronomy.ohio-state.edu/pogge.1/Ast162/Unit1/bright.html#:~:text=Brightness%2DLuminosity%20Relationship%3A&amp;text=At%20a%20particular%20Luminosity%2C%20the,the%20square%20of%20the%20distance</a:t>
            </a:r>
            <a:r>
              <a:rPr lang="en"/>
              <a:t>. </a:t>
            </a:r>
            <a:endParaRPr/>
          </a:p>
          <a:p>
            <a:pPr indent="0" lvl="0" marL="0" rtl="0" algn="l">
              <a:spcBef>
                <a:spcPts val="1200"/>
              </a:spcBef>
              <a:spcAft>
                <a:spcPts val="0"/>
              </a:spcAft>
              <a:buNone/>
            </a:pPr>
            <a:r>
              <a:rPr lang="en"/>
              <a:t>Ryden, B. (2003). Pulsating Stars. Lecture 16, Astronomy 162, Ohio State University.  </a:t>
            </a:r>
            <a:r>
              <a:rPr lang="en" u="sng">
                <a:solidFill>
                  <a:schemeClr val="accent5"/>
                </a:solidFill>
                <a:hlinkClick r:id="rId6">
                  <a:extLst>
                    <a:ext uri="{A12FA001-AC4F-418D-AE19-62706E023703}">
                      <ahyp:hlinkClr val="tx"/>
                    </a:ext>
                  </a:extLst>
                </a:hlinkClick>
              </a:rPr>
              <a:t>https://www.astronomy.ohio-state.edu/ryden.1/ast162_4/notes16.html</a:t>
            </a:r>
            <a:r>
              <a:rPr lang="en"/>
              <a:t> </a:t>
            </a:r>
            <a:endParaRPr/>
          </a:p>
          <a:p>
            <a:pPr indent="0" lvl="0" marL="0" rtl="0" algn="l">
              <a:spcBef>
                <a:spcPts val="1200"/>
              </a:spcBef>
              <a:spcAft>
                <a:spcPts val="1200"/>
              </a:spcAft>
              <a:buNone/>
            </a:pPr>
            <a:r>
              <a:rPr lang="en"/>
              <a:t>Ryden, B. (2003). How bright is a star. Lecture 7, Astronomy 162, Ohio State University. </a:t>
            </a:r>
            <a:r>
              <a:rPr lang="en" u="sng">
                <a:solidFill>
                  <a:schemeClr val="accent5"/>
                </a:solidFill>
                <a:hlinkClick r:id="rId7">
                  <a:extLst>
                    <a:ext uri="{A12FA001-AC4F-418D-AE19-62706E023703}">
                      <ahyp:hlinkClr val="tx"/>
                    </a:ext>
                  </a:extLst>
                </a:hlinkClick>
              </a:rPr>
              <a:t>https://www.astronomy.ohio-state.edu/ryden.1/ast162_2/notes7.html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